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287" r:id="rId4"/>
    <p:sldId id="288" r:id="rId5"/>
    <p:sldId id="257" r:id="rId6"/>
    <p:sldId id="311" r:id="rId7"/>
    <p:sldId id="264" r:id="rId8"/>
    <p:sldId id="258" r:id="rId9"/>
    <p:sldId id="267" r:id="rId10"/>
    <p:sldId id="314" r:id="rId11"/>
    <p:sldId id="315" r:id="rId12"/>
    <p:sldId id="316" r:id="rId13"/>
    <p:sldId id="291" r:id="rId14"/>
    <p:sldId id="292" r:id="rId15"/>
    <p:sldId id="308" r:id="rId16"/>
    <p:sldId id="266" r:id="rId17"/>
    <p:sldId id="294" r:id="rId18"/>
    <p:sldId id="317" r:id="rId19"/>
    <p:sldId id="318" r:id="rId20"/>
    <p:sldId id="319" r:id="rId21"/>
    <p:sldId id="320" r:id="rId22"/>
    <p:sldId id="321" r:id="rId23"/>
    <p:sldId id="322" r:id="rId24"/>
    <p:sldId id="313" r:id="rId25"/>
    <p:sldId id="268" r:id="rId26"/>
    <p:sldId id="293" r:id="rId27"/>
    <p:sldId id="269" r:id="rId28"/>
    <p:sldId id="289" r:id="rId29"/>
    <p:sldId id="295" r:id="rId30"/>
    <p:sldId id="260" r:id="rId31"/>
    <p:sldId id="302" r:id="rId32"/>
    <p:sldId id="303" r:id="rId33"/>
    <p:sldId id="261" r:id="rId34"/>
    <p:sldId id="262" r:id="rId35"/>
    <p:sldId id="263" r:id="rId36"/>
    <p:sldId id="274" r:id="rId37"/>
    <p:sldId id="273" r:id="rId38"/>
    <p:sldId id="275" r:id="rId39"/>
    <p:sldId id="299" r:id="rId40"/>
    <p:sldId id="309" r:id="rId41"/>
    <p:sldId id="290" r:id="rId42"/>
    <p:sldId id="300" r:id="rId43"/>
    <p:sldId id="270" r:id="rId44"/>
    <p:sldId id="271" r:id="rId45"/>
    <p:sldId id="272" r:id="rId46"/>
    <p:sldId id="277" r:id="rId47"/>
    <p:sldId id="276" r:id="rId48"/>
    <p:sldId id="278" r:id="rId49"/>
    <p:sldId id="259" r:id="rId50"/>
    <p:sldId id="279" r:id="rId51"/>
    <p:sldId id="280" r:id="rId52"/>
    <p:sldId id="281" r:id="rId53"/>
    <p:sldId id="282" r:id="rId54"/>
    <p:sldId id="304" r:id="rId55"/>
    <p:sldId id="283" r:id="rId56"/>
    <p:sldId id="298" r:id="rId57"/>
    <p:sldId id="286" r:id="rId58"/>
    <p:sldId id="284" r:id="rId59"/>
    <p:sldId id="306" r:id="rId60"/>
    <p:sldId id="307" r:id="rId61"/>
    <p:sldId id="305" r:id="rId62"/>
    <p:sldId id="285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0" autoAdjust="0"/>
    <p:restoredTop sz="94660"/>
  </p:normalViewPr>
  <p:slideViewPr>
    <p:cSldViewPr snapToGrid="0" snapToObjects="1">
      <p:cViewPr varScale="1">
        <p:scale>
          <a:sx n="186" d="100"/>
          <a:sy n="186" d="100"/>
        </p:scale>
        <p:origin x="-59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2313" y="0"/>
            <a:ext cx="9156313" cy="686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56" y="5642893"/>
            <a:ext cx="8579098" cy="8763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Open Sans"/>
                <a:cs typeface="Open Sans"/>
              </a:rPr>
              <a:t>Autonomous Vehicle Plan Verification and Execution</a:t>
            </a:r>
            <a:endParaRPr lang="en-US" sz="24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020" y="5925678"/>
            <a:ext cx="610936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O’Kelly</a:t>
            </a:r>
            <a:r>
              <a:rPr lang="en-US" sz="1800" dirty="0">
                <a:solidFill>
                  <a:schemeClr val="bg1"/>
                </a:solidFill>
                <a:latin typeface="Open Sans Light"/>
                <a:cs typeface="Open Sans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Houssam Abbas Rahul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Mangharam</a:t>
            </a:r>
            <a:endParaRPr lang="en-US" sz="18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257"/>
            <a:ext cx="7772400" cy="46494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mission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determines the series of road network links that the AV will follow in order to accomplish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mobility goals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of the vehicle’s occupants. Such information defines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road geometry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reference trajectories and waypoints that the behavioral planner will reason about.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3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4" name="Picture 3" descr="planning-behav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" y="1101852"/>
            <a:ext cx="7780440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behavioral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makes local decisions regarding the short term goals of the vehicle. For example the behavioral planner may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initiate a lane change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based on the need to exit the highway. Alternatively the behavioral planner may reason about a variety of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traffic situations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such as judging that the car switch to traffic jam mode.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loc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"/>
          <a:stretch/>
        </p:blipFill>
        <p:spPr>
          <a:xfrm>
            <a:off x="684816" y="1101852"/>
            <a:ext cx="7652779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local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responsible for trajectory generation and evaluation. Based on the goal selection provided by the behavioral planner, the local planner may use a variety of heuristic or optimal control techniques to compute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dynamically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kinematicaly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feasible trajectories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40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low level trajectory trackers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formal verification.</a:t>
            </a:r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34" y="4107578"/>
            <a:ext cx="4309163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22" y="4663520"/>
            <a:ext cx="475493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22" y="5307799"/>
            <a:ext cx="978941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29" y="5643492"/>
            <a:ext cx="1874352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29" y="5999090"/>
            <a:ext cx="1806831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092" y="6350456"/>
            <a:ext cx="917871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937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76" y="4414412"/>
            <a:ext cx="3638024" cy="2153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" y="1450490"/>
            <a:ext cx="8229600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Initially, a ego vehicle is in the lane following mode (</a:t>
            </a:r>
            <a:r>
              <a:rPr lang="en-US" sz="2000" b="1" dirty="0" smtClean="0"/>
              <a:t>LF</a:t>
            </a:r>
            <a:r>
              <a:rPr lang="en-US" sz="2000" dirty="0" smtClean="0"/>
              <a:t>); 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If a relative speed of the ego vehicle is greater than the ahead vehicle’s speed by a certain threshold (</a:t>
            </a:r>
            <a:r>
              <a:rPr lang="el-GR" sz="2000" b="1" dirty="0"/>
              <a:t>ϵ</a:t>
            </a:r>
            <a:r>
              <a:rPr lang="en-US" sz="2000" dirty="0" smtClean="0"/>
              <a:t>), and the distance from the ahead vehicle is less than a certain threshold (</a:t>
            </a:r>
            <a:r>
              <a:rPr lang="en-US" sz="2000" b="1" dirty="0" smtClean="0"/>
              <a:t>buffer</a:t>
            </a:r>
            <a:r>
              <a:rPr lang="en-US" sz="2000" dirty="0" smtClean="0"/>
              <a:t>), the behavioral planner change the model from the lane following (</a:t>
            </a:r>
            <a:r>
              <a:rPr lang="en-US" sz="2000" b="1" dirty="0" smtClean="0"/>
              <a:t>LF</a:t>
            </a:r>
            <a:r>
              <a:rPr lang="en-US" sz="2000" dirty="0" smtClean="0"/>
              <a:t>) to lane change (</a:t>
            </a:r>
            <a:r>
              <a:rPr lang="en-US" sz="2000" b="1" dirty="0" smtClean="0"/>
              <a:t>LC</a:t>
            </a:r>
            <a:r>
              <a:rPr lang="en-US" sz="2000" dirty="0" smtClean="0"/>
              <a:t>);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In the lane changing mode (</a:t>
            </a:r>
            <a:r>
              <a:rPr lang="en-US" sz="2000" b="1" dirty="0" smtClean="0"/>
              <a:t>LC</a:t>
            </a:r>
            <a:r>
              <a:rPr lang="en-US" sz="2000" dirty="0" smtClean="0"/>
              <a:t>), the behavioral planner will instruct the local planner to generate trajectories to change the lane;</a:t>
            </a:r>
          </a:p>
          <a:p>
            <a:pPr marL="171450" indent="-171450">
              <a:buFontTx/>
              <a:buChar char="-"/>
            </a:pPr>
            <a:r>
              <a:rPr lang="en-US" sz="2000" dirty="0" smtClean="0"/>
              <a:t>Once the ego vehicle changes the lane successfully, the behavioral planner change the mode from lane keeping to the lane following model</a:t>
            </a:r>
          </a:p>
        </p:txBody>
      </p:sp>
    </p:spTree>
    <p:extLst>
      <p:ext uri="{BB962C8B-B14F-4D97-AF65-F5344CB8AC3E}">
        <p14:creationId xmlns:p14="http://schemas.microsoft.com/office/powerpoint/2010/main" val="60214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1113"/>
            <a:ext cx="7315200" cy="237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4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5" name="Picture 4" descr="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04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9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1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09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pic>
        <p:nvPicPr>
          <p:cNvPr id="4" name="Picture 3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36650" y="2183746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999" y="1150938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4" name="pure-pursu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1600200"/>
            <a:ext cx="7427913" cy="4525963"/>
          </a:xfrm>
        </p:spPr>
      </p:pic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6" name="Picture 5" descr="pure_pursuit_ge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6" y="1084113"/>
            <a:ext cx="7604760" cy="50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</a:t>
            </a:r>
            <a:r>
              <a:rPr lang="en-US" dirty="0" smtClean="0"/>
              <a:t>Pursuit: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974"/>
            <a:ext cx="5071762" cy="178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68" y="1054830"/>
            <a:ext cx="4267200" cy="2556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78" y="1112932"/>
            <a:ext cx="1584161" cy="25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0" y="4379668"/>
            <a:ext cx="4189717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6973"/>
            <a:ext cx="8229600" cy="195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enari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88"/>
            <a:ext cx="9144000" cy="2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71" t="62603" r="18544" b="9903"/>
          <a:stretch/>
        </p:blipFill>
        <p:spPr>
          <a:xfrm>
            <a:off x="1490185" y="2895600"/>
            <a:ext cx="5958193" cy="25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85606" r="17117" b="-3023"/>
          <a:stretch/>
        </p:blipFill>
        <p:spPr>
          <a:xfrm>
            <a:off x="1999321" y="2526269"/>
            <a:ext cx="5215653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Nagoya to verify REAL behavioral control algorithm being tested on REAL vehicles</a:t>
            </a:r>
          </a:p>
          <a:p>
            <a:r>
              <a:rPr lang="en-US" dirty="0" smtClean="0"/>
              <a:t>Can provide insight into workflow…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22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grpSp>
        <p:nvGrpSpPr>
          <p:cNvPr id="6" name="グループ化 9"/>
          <p:cNvGrpSpPr/>
          <p:nvPr/>
        </p:nvGrpSpPr>
        <p:grpSpPr>
          <a:xfrm>
            <a:off x="927000" y="1508756"/>
            <a:ext cx="6205325" cy="3840488"/>
            <a:chOff x="927000" y="1508756"/>
            <a:chExt cx="6205325" cy="3840488"/>
          </a:xfrm>
        </p:grpSpPr>
        <p:pic>
          <p:nvPicPr>
            <p:cNvPr id="7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5" y="1508756"/>
              <a:ext cx="5120650" cy="3840488"/>
            </a:xfrm>
            <a:prstGeom prst="rect">
              <a:avLst/>
            </a:prstGeom>
          </p:spPr>
        </p:pic>
        <p:cxnSp>
          <p:nvCxnSpPr>
            <p:cNvPr id="8" name="直線コネクタ 6"/>
            <p:cNvCxnSpPr/>
            <p:nvPr/>
          </p:nvCxnSpPr>
          <p:spPr>
            <a:xfrm flipV="1">
              <a:off x="927000" y="4239000"/>
              <a:ext cx="0" cy="18000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8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GrooveNet</a:t>
            </a:r>
            <a:r>
              <a:rPr lang="en-US" dirty="0" smtClean="0"/>
              <a:t> infrastructure?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58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APEX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</a:t>
            </a:r>
            <a:r>
              <a:rPr lang="en-US" dirty="0" smtClean="0"/>
              <a:t>of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hybrid systems framework to accommodate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tools to automatically generate model checkable scenarios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Expansion of modeling framework to incorporate more sources of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Benchmark creation and uncertainty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framework for scenario creation from Open Street Maps.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an AV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4391</TotalTime>
  <Words>2325</Words>
  <Application>Microsoft Macintosh PowerPoint</Application>
  <PresentationFormat>On-screen Show (4:3)</PresentationFormat>
  <Paragraphs>362</Paragraphs>
  <Slides>62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Autonomous Vehicle Plan Verification and Execution</vt:lpstr>
      <vt:lpstr>Motivation</vt:lpstr>
      <vt:lpstr>Motivation</vt:lpstr>
      <vt:lpstr>PowerPoint Presentation</vt:lpstr>
      <vt:lpstr>PowerPoint Presentation</vt:lpstr>
      <vt:lpstr>Summary</vt:lpstr>
      <vt:lpstr>The APEX Approach</vt:lpstr>
      <vt:lpstr>Current Work</vt:lpstr>
      <vt:lpstr>Development of an AV Model</vt:lpstr>
      <vt:lpstr>Basic Architecture</vt:lpstr>
      <vt:lpstr>Basic Architecture</vt:lpstr>
      <vt:lpstr>Basic Architecture</vt:lpstr>
      <vt:lpstr>Vehicle Model</vt:lpstr>
      <vt:lpstr>Trajectory Generation</vt:lpstr>
      <vt:lpstr>Trajectory Generation</vt:lpstr>
      <vt:lpstr>Behavior Controller: Two Representations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Other Drivers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Simple Lane Change: Part 2</vt:lpstr>
      <vt:lpstr>Simple Lane Change: Part 3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Pure Pursuit</vt:lpstr>
      <vt:lpstr>Pure Pursuit: Algorithm</vt:lpstr>
      <vt:lpstr>Sources of Non-Determinism</vt:lpstr>
      <vt:lpstr>Differential Inclusions</vt:lpstr>
      <vt:lpstr>Scenario 2</vt:lpstr>
      <vt:lpstr>Simple Lane Change</vt:lpstr>
      <vt:lpstr>Specification</vt:lpstr>
      <vt:lpstr>Variations</vt:lpstr>
      <vt:lpstr>Complexity and Results</vt:lpstr>
      <vt:lpstr>APEX Tool</vt:lpstr>
      <vt:lpstr>Map Manipulation</vt:lpstr>
      <vt:lpstr>Reference Trajectory Generation</vt:lpstr>
      <vt:lpstr>Traffic Control</vt:lpstr>
      <vt:lpstr>Agents</vt:lpstr>
      <vt:lpstr>Behavior Specification</vt:lpstr>
      <vt:lpstr>File Generation</vt:lpstr>
      <vt:lpstr>Counterexamples</vt:lpstr>
      <vt:lpstr>Interfacing AV Infrastructure </vt:lpstr>
      <vt:lpstr>Next Steps</vt:lpstr>
      <vt:lpstr>Next Steps: Proactive Driver Assistance</vt:lpstr>
      <vt:lpstr>Next Steps: Proactive Driver Assistance</vt:lpstr>
      <vt:lpstr>Next Steps: Proactive Driver Assistance</vt:lpstr>
      <vt:lpstr>Traffic Generation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33</cp:revision>
  <dcterms:created xsi:type="dcterms:W3CDTF">2016-01-27T19:35:22Z</dcterms:created>
  <dcterms:modified xsi:type="dcterms:W3CDTF">2016-01-30T22:41:48Z</dcterms:modified>
</cp:coreProperties>
</file>